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61" r:id="rId3"/>
    <p:sldId id="262" r:id="rId4"/>
    <p:sldId id="260" r:id="rId5"/>
    <p:sldId id="259" r:id="rId6"/>
    <p:sldId id="271" r:id="rId7"/>
    <p:sldId id="277" r:id="rId8"/>
    <p:sldId id="269" r:id="rId9"/>
    <p:sldId id="264" r:id="rId10"/>
    <p:sldId id="268" r:id="rId11"/>
    <p:sldId id="275" r:id="rId12"/>
    <p:sldId id="276" r:id="rId13"/>
    <p:sldId id="278" r:id="rId14"/>
    <p:sldId id="265" r:id="rId15"/>
    <p:sldId id="272" r:id="rId16"/>
    <p:sldId id="266" r:id="rId17"/>
    <p:sldId id="267" r:id="rId18"/>
    <p:sldId id="274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3C1F8-DEF7-4FB8-A826-6371AE288DDF}" type="datetimeFigureOut">
              <a:rPr lang="en-US" smtClean="0"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1FDB8-C46D-4BBA-A569-6135D4913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70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 trans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" y="566"/>
            <a:ext cx="9143245" cy="6857434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72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608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5909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="1"/>
            </a:lvl1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481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108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37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4677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54560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342" y="0"/>
            <a:ext cx="749658" cy="1002450"/>
          </a:xfrm>
          <a:prstGeom prst="rect">
            <a:avLst/>
          </a:prstGeom>
        </p:spPr>
      </p:pic>
      <p:sp>
        <p:nvSpPr>
          <p:cNvPr id="13" name="文字方塊 12"/>
          <p:cNvSpPr txBox="1"/>
          <p:nvPr userDrawn="1"/>
        </p:nvSpPr>
        <p:spPr>
          <a:xfrm>
            <a:off x="8329116" y="946036"/>
            <a:ext cx="90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b="1" dirty="0" smtClean="0">
                <a:solidFill>
                  <a:schemeClr val="bg1"/>
                </a:solidFill>
              </a:rPr>
              <a:t>JFV</a:t>
            </a:r>
            <a:r>
              <a:rPr lang="en-US" altLang="zh-TW" b="1" baseline="0" dirty="0" smtClean="0">
                <a:solidFill>
                  <a:schemeClr val="bg1"/>
                </a:solidFill>
              </a:rPr>
              <a:t> Co.</a:t>
            </a:r>
          </a:p>
        </p:txBody>
      </p:sp>
    </p:spTree>
    <p:extLst>
      <p:ext uri="{BB962C8B-B14F-4D97-AF65-F5344CB8AC3E}">
        <p14:creationId xmlns:p14="http://schemas.microsoft.com/office/powerpoint/2010/main" val="1123082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1" name="群組 10"/>
          <p:cNvGrpSpPr/>
          <p:nvPr userDrawn="1"/>
        </p:nvGrpSpPr>
        <p:grpSpPr>
          <a:xfrm>
            <a:off x="8329116" y="0"/>
            <a:ext cx="900608" cy="1315368"/>
            <a:chOff x="8329116" y="0"/>
            <a:chExt cx="900608" cy="1315368"/>
          </a:xfrm>
        </p:grpSpPr>
        <p:pic>
          <p:nvPicPr>
            <p:cNvPr id="12" name="圖片 11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3" name="文字方塊 12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2">
                      <a:lumMod val="25000"/>
                    </a:schemeClr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2">
                      <a:lumMod val="25000"/>
                    </a:schemeClr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64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6D935-DA16-47CA-BAE0-9A9AAB8B041F}" type="datetimeFigureOut">
              <a:rPr lang="zh-TW" altLang="en-US" smtClean="0"/>
              <a:t>2011/12/5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A75EF-7B67-4F37-8034-F83005E389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537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Cambria" pitchFamily="18" charset="0"/>
              </a:defRPr>
            </a:lvl1pPr>
          </a:lstStyle>
          <a:p>
            <a:fld id="{1556D935-DA16-47CA-BAE0-9A9AAB8B041F}" type="datetimeFigureOut">
              <a:rPr lang="zh-TW" altLang="en-US" smtClean="0"/>
              <a:pPr/>
              <a:t>2011/12/5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75000"/>
                  </a:schemeClr>
                </a:solidFill>
                <a:latin typeface="Cambria" pitchFamily="18" charset="0"/>
              </a:defRPr>
            </a:lvl1pPr>
          </a:lstStyle>
          <a:p>
            <a:fld id="{218A75EF-7B67-4F37-8034-F83005E38974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9256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ambr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/>
          </a:solidFill>
          <a:latin typeface="Cambr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0" kern="1200">
          <a:solidFill>
            <a:schemeClr val="tx1"/>
          </a:solidFill>
          <a:latin typeface="Cambr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0" kern="1200">
          <a:solidFill>
            <a:schemeClr val="tx1"/>
          </a:solidFill>
          <a:latin typeface="Cambr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0" kern="1200">
          <a:solidFill>
            <a:schemeClr val="tx1"/>
          </a:solidFill>
          <a:latin typeface="Cambr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 txBox="1">
            <a:spLocks/>
          </p:cNvSpPr>
          <p:nvPr/>
        </p:nvSpPr>
        <p:spPr>
          <a:xfrm>
            <a:off x="1220520" y="426239"/>
            <a:ext cx="64087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4800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Juran</a:t>
            </a:r>
            <a:r>
              <a:rPr lang="en-US" altLang="zh-TW" sz="48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Flu Vaccine Co.</a:t>
            </a:r>
            <a:endParaRPr lang="zh-TW" altLang="en-US" sz="4800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148064" y="4005064"/>
            <a:ext cx="4139952" cy="2880320"/>
          </a:xfrm>
        </p:spPr>
        <p:txBody>
          <a:bodyPr/>
          <a:lstStyle/>
          <a:p>
            <a:r>
              <a:rPr lang="en-US" altLang="zh-TW" sz="2800" b="1" dirty="0" smtClean="0">
                <a:latin typeface="Calibri" pitchFamily="34" charset="0"/>
                <a:cs typeface="Calibri" pitchFamily="34" charset="0"/>
              </a:rPr>
              <a:t>05/12/2011</a:t>
            </a:r>
          </a:p>
          <a:p>
            <a:endParaRPr lang="en-US" altLang="zh-TW" sz="10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sz="2400" b="1" dirty="0" err="1">
                <a:latin typeface="Calibri" pitchFamily="34" charset="0"/>
                <a:cs typeface="Calibri" pitchFamily="34" charset="0"/>
              </a:rPr>
              <a:t>Naoli</a:t>
            </a:r>
            <a:r>
              <a:rPr lang="en-US" altLang="zh-TW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TW" sz="2400" b="1" dirty="0" smtClean="0">
                <a:latin typeface="Calibri" pitchFamily="34" charset="0"/>
                <a:cs typeface="Calibri" pitchFamily="34" charset="0"/>
              </a:rPr>
              <a:t>Gonzalez </a:t>
            </a:r>
            <a:r>
              <a:rPr lang="en-US" altLang="zh-TW" sz="2400" b="1" dirty="0" err="1" smtClean="0">
                <a:latin typeface="Calibri" pitchFamily="34" charset="0"/>
                <a:cs typeface="Calibri" pitchFamily="34" charset="0"/>
              </a:rPr>
              <a:t>Calatayud</a:t>
            </a:r>
            <a:endParaRPr lang="en-US" altLang="zh-TW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sz="2400" b="1" dirty="0">
                <a:latin typeface="Calibri" pitchFamily="34" charset="0"/>
                <a:cs typeface="Calibri" pitchFamily="34" charset="0"/>
              </a:rPr>
              <a:t>Marc </a:t>
            </a:r>
            <a:r>
              <a:rPr lang="en-US" altLang="zh-TW" sz="2400" b="1" dirty="0" err="1">
                <a:latin typeface="Calibri" pitchFamily="34" charset="0"/>
                <a:cs typeface="Calibri" pitchFamily="34" charset="0"/>
              </a:rPr>
              <a:t>Visent</a:t>
            </a:r>
            <a:r>
              <a:rPr lang="en-US" altLang="zh-TW" sz="24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zh-TW" sz="2400" b="1" dirty="0" err="1" smtClean="0">
                <a:latin typeface="Calibri" pitchFamily="34" charset="0"/>
                <a:cs typeface="Calibri" pitchFamily="34" charset="0"/>
              </a:rPr>
              <a:t>Menardia</a:t>
            </a:r>
            <a:endParaRPr lang="en-US" altLang="zh-TW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sz="2400" b="1" dirty="0" smtClean="0">
                <a:latin typeface="Calibri" pitchFamily="34" charset="0"/>
                <a:cs typeface="Calibri" pitchFamily="34" charset="0"/>
              </a:rPr>
              <a:t>I-An </a:t>
            </a:r>
            <a:r>
              <a:rPr lang="en-US" altLang="zh-TW" sz="2400" b="1" dirty="0" err="1" smtClean="0">
                <a:latin typeface="Calibri" pitchFamily="34" charset="0"/>
                <a:cs typeface="Calibri" pitchFamily="34" charset="0"/>
              </a:rPr>
              <a:t>Suen</a:t>
            </a:r>
            <a:endParaRPr lang="en-US" altLang="zh-TW" sz="24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sz="2400" b="1" dirty="0" err="1" smtClean="0">
                <a:latin typeface="Calibri" pitchFamily="34" charset="0"/>
                <a:cs typeface="Calibri" pitchFamily="34" charset="0"/>
              </a:rPr>
              <a:t>Hao</a:t>
            </a:r>
            <a:r>
              <a:rPr lang="en-US" altLang="zh-TW" sz="2400" b="1" dirty="0" smtClean="0">
                <a:latin typeface="Calibri" pitchFamily="34" charset="0"/>
                <a:cs typeface="Calibri" pitchFamily="34" charset="0"/>
              </a:rPr>
              <a:t> Wu</a:t>
            </a:r>
            <a:endParaRPr lang="zh-TW" altLang="en-US" sz="2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32" y="478102"/>
            <a:ext cx="672584" cy="89938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87624" y="391016"/>
            <a:ext cx="6408712" cy="1080120"/>
          </a:xfrm>
        </p:spPr>
        <p:txBody>
          <a:bodyPr>
            <a:normAutofit/>
          </a:bodyPr>
          <a:lstStyle/>
          <a:p>
            <a:pPr algn="l"/>
            <a:r>
              <a:rPr lang="en-US" altLang="zh-TW" sz="4800" dirty="0" err="1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Juran</a:t>
            </a:r>
            <a:r>
              <a:rPr lang="en-US" altLang="zh-TW" sz="4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Flu Vaccine Co.</a:t>
            </a:r>
            <a:endParaRPr lang="zh-TW" altLang="en-US" sz="4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0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Methodology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37697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Build a profit-maximizing model that takes into account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transfer costs,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inventory costs,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warehouse capacity, and</a:t>
            </a:r>
          </a:p>
          <a:p>
            <a:pPr marL="914400" lvl="1" indent="-514350">
              <a:buFont typeface="+mj-lt"/>
              <a:buAutoNum type="alphaLcParenR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price differences</a:t>
            </a:r>
          </a:p>
          <a:p>
            <a:pPr marL="514350" indent="-514350">
              <a:buAutoNum type="arabicPeriod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Simulate demand to estimate profits</a:t>
            </a:r>
          </a:p>
          <a:p>
            <a:endParaRPr lang="zh-TW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Bent-Up Arrow 3"/>
          <p:cNvSpPr/>
          <p:nvPr/>
        </p:nvSpPr>
        <p:spPr>
          <a:xfrm rot="5400000">
            <a:off x="1997714" y="4923166"/>
            <a:ext cx="900100" cy="136815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3203848" y="5481228"/>
            <a:ext cx="3672408" cy="7560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 smtClean="0"/>
              <a:t>SOLVER  x 100 runs</a:t>
            </a:r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Methodology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8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10" name="Picture 9" descr="C:\Users\Naoli GC\AppData\Local\Microsoft\Windows\Temporary Internet Files\Content.IE5\MI0QISR7\MC9003911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456" y="5397498"/>
            <a:ext cx="765353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4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Methodology</a:t>
            </a:r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Model - Assumptions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8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597" y="1700808"/>
            <a:ext cx="6465739" cy="4634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3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Methodology</a:t>
            </a:r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Model - Calculation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8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30" y="1585917"/>
            <a:ext cx="7272486" cy="5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33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Methodology</a:t>
            </a:r>
            <a:endParaRPr lang="zh-TW" altLang="en-US" dirty="0"/>
          </a:p>
        </p:txBody>
      </p:sp>
      <p:sp>
        <p:nvSpPr>
          <p:cNvPr id="6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Model - 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Solver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8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946" y="1598103"/>
            <a:ext cx="5162326" cy="521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96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 &amp; Recommendation</a:t>
            </a:r>
            <a:endParaRPr lang="zh-TW" alt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Results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6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7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7"/>
            <a:ext cx="754221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42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Simulation</a:t>
            </a:r>
            <a:r>
              <a:rPr lang="es-ES" dirty="0" smtClean="0"/>
              <a:t> </a:t>
            </a:r>
            <a:r>
              <a:rPr lang="es-ES" dirty="0" err="1" smtClean="0"/>
              <a:t>Results</a:t>
            </a:r>
            <a:endParaRPr 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Conclusion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6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7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55576" y="1748465"/>
            <a:ext cx="7776864" cy="4776879"/>
            <a:chOff x="971600" y="1844824"/>
            <a:chExt cx="7056784" cy="4334575"/>
          </a:xfrm>
        </p:grpSpPr>
        <p:pic>
          <p:nvPicPr>
            <p:cNvPr id="1025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844824"/>
              <a:ext cx="7056784" cy="4334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5" name="Group 14"/>
            <p:cNvGrpSpPr/>
            <p:nvPr/>
          </p:nvGrpSpPr>
          <p:grpSpPr>
            <a:xfrm>
              <a:off x="4979438" y="2564904"/>
              <a:ext cx="2616898" cy="2520280"/>
              <a:chOff x="3645421" y="2132856"/>
              <a:chExt cx="2088232" cy="201622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645421" y="2165627"/>
                <a:ext cx="20882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Mean = $444,071</a:t>
                </a:r>
                <a:endParaRPr lang="en-US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3645421" y="2132856"/>
                <a:ext cx="0" cy="2016224"/>
              </a:xfrm>
              <a:prstGeom prst="line">
                <a:avLst/>
              </a:prstGeom>
              <a:ln w="22225">
                <a:solidFill>
                  <a:srgbClr val="FF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281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Fight </a:t>
            </a:r>
            <a:r>
              <a:rPr lang="en-US" altLang="zh-TW" dirty="0" smtClean="0"/>
              <a:t>I</a:t>
            </a:r>
            <a:r>
              <a:rPr lang="en-US" dirty="0" smtClean="0"/>
              <a:t>nfluenza!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en-US" b="0" dirty="0" smtClean="0">
                <a:latin typeface="+mj-lt"/>
              </a:rPr>
              <a:t>Get vaccinated</a:t>
            </a:r>
            <a:r>
              <a:rPr lang="zh-TW" altLang="en-US" b="0" dirty="0" smtClean="0">
                <a:latin typeface="+mj-lt"/>
              </a:rPr>
              <a:t> </a:t>
            </a:r>
            <a:r>
              <a:rPr lang="en-US" b="0" dirty="0" smtClean="0">
                <a:latin typeface="+mj-lt"/>
              </a:rPr>
              <a:t>– </a:t>
            </a:r>
            <a:r>
              <a:rPr lang="en-US" b="0" dirty="0">
                <a:latin typeface="+mj-lt"/>
              </a:rPr>
              <a:t>it’s your best </a:t>
            </a:r>
            <a:r>
              <a:rPr lang="en-US" b="0" dirty="0" smtClean="0">
                <a:latin typeface="+mj-lt"/>
              </a:rPr>
              <a:t>defense</a:t>
            </a:r>
          </a:p>
          <a:p>
            <a:endParaRPr lang="en-US" sz="1100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Cover </a:t>
            </a:r>
            <a:r>
              <a:rPr lang="en-US" b="0" dirty="0">
                <a:latin typeface="+mj-lt"/>
              </a:rPr>
              <a:t>your cough, wash hands </a:t>
            </a:r>
            <a:r>
              <a:rPr lang="en-US" b="0" dirty="0" smtClean="0">
                <a:latin typeface="+mj-lt"/>
              </a:rPr>
              <a:t>often</a:t>
            </a:r>
          </a:p>
          <a:p>
            <a:endParaRPr lang="en-US" sz="1100" b="0" dirty="0" smtClean="0">
              <a:latin typeface="+mj-lt"/>
            </a:endParaRPr>
          </a:p>
          <a:p>
            <a:r>
              <a:rPr lang="en-US" b="0" dirty="0" smtClean="0">
                <a:latin typeface="+mj-lt"/>
              </a:rPr>
              <a:t>Take </a:t>
            </a:r>
            <a:r>
              <a:rPr lang="en-US" b="0" dirty="0">
                <a:latin typeface="+mj-lt"/>
              </a:rPr>
              <a:t>antiviral drugs if your doctor recommends </a:t>
            </a:r>
            <a:r>
              <a:rPr lang="en-US" b="0" dirty="0" smtClean="0">
                <a:latin typeface="+mj-lt"/>
              </a:rPr>
              <a:t>them</a:t>
            </a:r>
          </a:p>
          <a:p>
            <a:pPr marL="0" indent="0">
              <a:buNone/>
            </a:pPr>
            <a:endParaRPr lang="en-US" b="0" dirty="0" smtClean="0">
              <a:latin typeface="+mj-lt"/>
            </a:endParaRPr>
          </a:p>
          <a:p>
            <a:pPr marL="457200" lvl="1" indent="0">
              <a:buNone/>
            </a:pPr>
            <a:r>
              <a:rPr lang="en-US" dirty="0" smtClean="0">
                <a:latin typeface="+mj-lt"/>
              </a:rPr>
              <a:t>					           </a:t>
            </a:r>
            <a:r>
              <a:rPr lang="en-US" sz="2400" dirty="0" smtClean="0">
                <a:latin typeface="+mj-lt"/>
              </a:rPr>
              <a:t>(CDC, 12/04/2011)</a:t>
            </a:r>
            <a:endParaRPr lang="en-US" sz="2400" b="0" dirty="0">
              <a:latin typeface="+mj-lt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Fight influenza!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6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7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251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Lessons</a:t>
            </a:r>
            <a:r>
              <a:rPr lang="es-ES" dirty="0"/>
              <a:t> </a:t>
            </a:r>
            <a:r>
              <a:rPr lang="es-ES" dirty="0" err="1" smtClean="0"/>
              <a:t>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Number of variable constraints in Solver</a:t>
            </a:r>
          </a:p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Local vs. global optimal solution (GRG)</a:t>
            </a:r>
          </a:p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How to get Crystal Ball and Solver work together</a:t>
            </a:r>
          </a:p>
          <a:p>
            <a:r>
              <a:rPr lang="en-US" b="0" dirty="0" smtClean="0">
                <a:latin typeface="Calibri" pitchFamily="34" charset="0"/>
                <a:cs typeface="Calibri" pitchFamily="34" charset="0"/>
              </a:rPr>
              <a:t>Coming up with a fictional problem could be much challenging than working on a real-world problem</a:t>
            </a:r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Lessons Learned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6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7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62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 txBox="1">
            <a:spLocks/>
          </p:cNvSpPr>
          <p:nvPr/>
        </p:nvSpPr>
        <p:spPr>
          <a:xfrm>
            <a:off x="1220520" y="426239"/>
            <a:ext cx="64087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pPr algn="l"/>
            <a:endParaRPr lang="zh-TW" altLang="en-US" sz="4800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436096" y="2924944"/>
            <a:ext cx="4176464" cy="1080120"/>
          </a:xfrm>
        </p:spPr>
        <p:txBody>
          <a:bodyPr>
            <a:normAutofit/>
          </a:bodyPr>
          <a:lstStyle/>
          <a:p>
            <a:pPr algn="l"/>
            <a:r>
              <a:rPr lang="en-US" altLang="zh-TW" sz="4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Thank you!!!!</a:t>
            </a:r>
            <a:endParaRPr lang="zh-TW" altLang="en-US" sz="4800" dirty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24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Overview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TW" sz="2800" dirty="0" smtClean="0">
                <a:latin typeface="Calibri" pitchFamily="34" charset="0"/>
                <a:cs typeface="Calibri" pitchFamily="34" charset="0"/>
              </a:rPr>
              <a:t>Supply and sell Flu vaccinations for the Tri-State area- NY, CT, and NJ</a:t>
            </a:r>
          </a:p>
          <a:p>
            <a:pPr marL="457200" lvl="1" indent="0">
              <a:buNone/>
            </a:pPr>
            <a:endParaRPr lang="zh-TW" alt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996922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字方塊 5"/>
          <p:cNvSpPr txBox="1"/>
          <p:nvPr/>
        </p:nvSpPr>
        <p:spPr>
          <a:xfrm>
            <a:off x="611560" y="3113380"/>
            <a:ext cx="496855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en-US" altLang="zh-TW" sz="2400" i="1" dirty="0" smtClean="0">
                <a:latin typeface="Calibri" pitchFamily="34" charset="0"/>
                <a:cs typeface="Calibri" pitchFamily="34" charset="0"/>
              </a:rPr>
              <a:t>Procurement department</a:t>
            </a:r>
            <a:r>
              <a:rPr lang="en-US" altLang="zh-TW" sz="2400" dirty="0" smtClean="0">
                <a:latin typeface="Calibri" pitchFamily="34" charset="0"/>
                <a:cs typeface="Calibri" pitchFamily="34" charset="0"/>
              </a:rPr>
              <a:t>: </a:t>
            </a:r>
            <a:endParaRPr lang="en-US" altLang="zh-TW" sz="2400" dirty="0"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en-US" altLang="zh-TW" sz="2400" dirty="0" smtClean="0">
                <a:latin typeface="Calibri" pitchFamily="34" charset="0"/>
                <a:cs typeface="Calibri" pitchFamily="34" charset="0"/>
              </a:rPr>
              <a:t>Order flu shots based on the projected demands in the three states</a:t>
            </a:r>
          </a:p>
          <a:p>
            <a:pPr marL="457200" indent="-457200">
              <a:spcBef>
                <a:spcPts val="600"/>
              </a:spcBef>
              <a:buFont typeface="Wingdings" pitchFamily="2" charset="2"/>
              <a:buChar char="ü"/>
            </a:pPr>
            <a:r>
              <a:rPr lang="en-US" altLang="zh-TW" sz="2400" i="1" dirty="0" smtClean="0">
                <a:latin typeface="Calibri" pitchFamily="34" charset="0"/>
                <a:cs typeface="Calibri" pitchFamily="34" charset="0"/>
              </a:rPr>
              <a:t>Sales and operation department</a:t>
            </a:r>
            <a:r>
              <a:rPr lang="en-US" altLang="zh-TW" sz="2400" dirty="0" smtClean="0">
                <a:latin typeface="Calibri" pitchFamily="34" charset="0"/>
                <a:cs typeface="Calibri" pitchFamily="34" charset="0"/>
              </a:rPr>
              <a:t>: distribute the inventory to each state based on the demand, selling price, and  logistic costs</a:t>
            </a:r>
          </a:p>
          <a:p>
            <a:pPr marL="457200" indent="-457200">
              <a:buFont typeface="Wingdings" pitchFamily="2" charset="2"/>
              <a:buChar char="ü"/>
            </a:pPr>
            <a:endParaRPr lang="zh-TW" alt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342" y="320968"/>
            <a:ext cx="749658" cy="1002450"/>
          </a:xfrm>
          <a:prstGeom prst="rect">
            <a:avLst/>
          </a:prstGeom>
        </p:spPr>
      </p:pic>
      <p:sp>
        <p:nvSpPr>
          <p:cNvPr id="9" name="文字方塊 8"/>
          <p:cNvSpPr txBox="1"/>
          <p:nvPr userDrawn="1"/>
        </p:nvSpPr>
        <p:spPr>
          <a:xfrm>
            <a:off x="8329116" y="1267004"/>
            <a:ext cx="90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b="1" dirty="0" smtClean="0">
                <a:solidFill>
                  <a:schemeClr val="bg1"/>
                </a:solidFill>
              </a:rPr>
              <a:t>JFV</a:t>
            </a:r>
            <a:r>
              <a:rPr lang="en-US" altLang="zh-TW" b="1" baseline="0" dirty="0" smtClean="0">
                <a:solidFill>
                  <a:schemeClr val="bg1"/>
                </a:solidFill>
              </a:rPr>
              <a:t> Co.</a:t>
            </a:r>
          </a:p>
        </p:txBody>
      </p:sp>
    </p:spTree>
    <p:extLst>
      <p:ext uri="{BB962C8B-B14F-4D97-AF65-F5344CB8AC3E}">
        <p14:creationId xmlns:p14="http://schemas.microsoft.com/office/powerpoint/2010/main" val="36196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>
            <a:normAutofit/>
          </a:bodyPr>
          <a:lstStyle/>
          <a:p>
            <a:endParaRPr lang="en-US" altLang="zh-TW" dirty="0" smtClean="0">
              <a:latin typeface="Calibri" pitchFamily="34" charset="0"/>
              <a:cs typeface="Calibri" pitchFamily="34" charset="0"/>
            </a:endParaRPr>
          </a:p>
          <a:p>
            <a:endParaRPr lang="en-US" altLang="zh-TW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Analyze historical flu data for each entity</a:t>
            </a:r>
          </a:p>
          <a:p>
            <a:endParaRPr lang="en-US" altLang="zh-TW" b="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Design a model to come up with the optimal monthly order size for each state</a:t>
            </a:r>
            <a:endParaRPr lang="en-US" altLang="zh-TW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40140" y="2268161"/>
            <a:ext cx="5468164" cy="584775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altLang="zh-TW" sz="3200" b="1" dirty="0"/>
              <a:t>Goal </a:t>
            </a:r>
            <a:r>
              <a:rPr lang="en-US" altLang="zh-TW" sz="3200" b="1" dirty="0">
                <a:sym typeface="Wingdings" pitchFamily="2" charset="2"/>
              </a:rPr>
              <a:t></a:t>
            </a:r>
            <a:r>
              <a:rPr lang="en-US" altLang="zh-TW" sz="3200" b="1" dirty="0"/>
              <a:t> Get the right order size</a:t>
            </a:r>
            <a:endParaRPr lang="en-US" sz="3200" b="1" dirty="0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Procurement Department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9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0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80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356284"/>
            <a:ext cx="8229600" cy="337697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Distribution Fit of flu cases </a:t>
            </a:r>
            <a:r>
              <a:rPr lang="en-US" altLang="zh-TW" sz="2400" b="0" dirty="0" smtClean="0"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altLang="zh-TW" sz="2400" b="0" dirty="0" smtClean="0">
                <a:latin typeface="Calibri" pitchFamily="34" charset="0"/>
                <a:cs typeface="Calibri" pitchFamily="34" charset="0"/>
              </a:rPr>
              <a:t>December, January and February 2006-2010</a:t>
            </a:r>
          </a:p>
          <a:p>
            <a:pPr marL="514350" indent="-514350">
              <a:buAutoNum type="arabicPeriod"/>
            </a:pPr>
            <a:endParaRPr lang="en-US" altLang="zh-TW" sz="2400" b="0" dirty="0" smtClean="0">
              <a:latin typeface="Calibri" pitchFamily="34" charset="0"/>
              <a:cs typeface="Calibri" pitchFamily="34" charset="0"/>
            </a:endParaRP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en-US" altLang="zh-TW" b="0" dirty="0">
                <a:latin typeface="Calibri" pitchFamily="34" charset="0"/>
                <a:cs typeface="Calibri" pitchFamily="34" charset="0"/>
              </a:rPr>
              <a:t>D</a:t>
            </a:r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etermine the optimal monthly order size for each state</a:t>
            </a:r>
            <a:endParaRPr lang="zh-TW" alt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Bent-Up Arrow 3"/>
          <p:cNvSpPr/>
          <p:nvPr/>
        </p:nvSpPr>
        <p:spPr>
          <a:xfrm rot="5400000">
            <a:off x="1907704" y="4833156"/>
            <a:ext cx="1080120" cy="136815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3203848" y="5481228"/>
            <a:ext cx="3096344" cy="756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1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b="0" kern="1200">
                <a:solidFill>
                  <a:schemeClr val="tx1"/>
                </a:solidFill>
                <a:latin typeface="Cambria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dirty="0" smtClean="0"/>
              <a:t>CRYSTAL BALL</a:t>
            </a:r>
            <a:endParaRPr lang="zh-TW" altLang="en-US" dirty="0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Methodology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9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0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1026" name="Picture 2" descr="C:\Users\Naoli GC\AppData\Local\Microsoft\Windows\Temporary Internet Files\Content.IE5\MI0QISR7\MC9003911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313768"/>
            <a:ext cx="765353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05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59780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Data – Flu Trend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8" name="圖片 7"/>
            <p:cNvPicPr>
              <a:picLocks noChangeAspect="1"/>
            </p:cNvPicPr>
            <p:nvPr userDrawn="1"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9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558314" y="558924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Google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1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80" y="1772816"/>
            <a:ext cx="4947468" cy="2566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896" y="3536908"/>
            <a:ext cx="4581698" cy="3132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2160" y="2319263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Connecticut</a:t>
            </a:r>
            <a:endParaRPr lang="en-US" sz="2400" b="1" dirty="0"/>
          </a:p>
        </p:txBody>
      </p:sp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4000" dirty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Distribution of Flu Case Reports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9" name="圖片 7"/>
            <p:cNvPicPr>
              <a:picLocks noChangeAspect="1"/>
            </p:cNvPicPr>
            <p:nvPr userDrawn="1"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0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73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22413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altLang="zh-TW" sz="3200" dirty="0">
                <a:solidFill>
                  <a:schemeClr val="bg1"/>
                </a:solidFill>
              </a:rPr>
              <a:t>	</a:t>
            </a:r>
            <a:r>
              <a:rPr lang="en-US" altLang="zh-TW" sz="3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Correlation of Flu Cases between States</a:t>
            </a:r>
            <a:endParaRPr lang="zh-TW" altLang="en-US" sz="32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8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9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0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6" t="16507" r="25003" b="36666"/>
          <a:stretch/>
        </p:blipFill>
        <p:spPr bwMode="auto">
          <a:xfrm>
            <a:off x="1978992" y="2368573"/>
            <a:ext cx="6800428" cy="401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4364037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974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Optimal</a:t>
            </a:r>
            <a:r>
              <a:rPr lang="es-ES" dirty="0" smtClean="0"/>
              <a:t> </a:t>
            </a:r>
            <a:r>
              <a:rPr lang="es-ES" dirty="0" err="1" smtClean="0"/>
              <a:t>Order</a:t>
            </a:r>
            <a:r>
              <a:rPr lang="es-ES" dirty="0" smtClean="0"/>
              <a:t> </a:t>
            </a:r>
            <a:r>
              <a:rPr lang="es-ES" dirty="0" err="1" smtClean="0"/>
              <a:t>Size</a:t>
            </a:r>
            <a:endParaRPr 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Optimizing Order Size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7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8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59" y="1772816"/>
            <a:ext cx="8139113" cy="475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5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Operations and Sales Departments</a:t>
            </a:r>
            <a:endParaRPr lang="zh-TW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1835696" y="1919734"/>
            <a:ext cx="5400600" cy="1077218"/>
          </a:xfrm>
          <a:prstGeom prst="rect">
            <a:avLst/>
          </a:prstGeom>
          <a:ln w="571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3200" b="1" dirty="0"/>
              <a:t>Goal </a:t>
            </a:r>
            <a:r>
              <a:rPr lang="en-US" altLang="zh-TW" sz="3200" b="1" dirty="0">
                <a:sym typeface="Wingdings" pitchFamily="2" charset="2"/>
              </a:rPr>
              <a:t></a:t>
            </a:r>
            <a:r>
              <a:rPr lang="en-US" altLang="zh-TW" sz="3200" b="1" dirty="0"/>
              <a:t> </a:t>
            </a:r>
            <a:r>
              <a:rPr lang="en-US" altLang="zh-TW" sz="3200" b="1" dirty="0" smtClean="0"/>
              <a:t>Provide management with a profit estimate</a:t>
            </a:r>
            <a:endParaRPr lang="en-US" sz="3200" b="1" dirty="0"/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470848" y="3400280"/>
            <a:ext cx="8229600" cy="3312368"/>
          </a:xfrm>
        </p:spPr>
        <p:txBody>
          <a:bodyPr>
            <a:normAutofit/>
          </a:bodyPr>
          <a:lstStyle/>
          <a:p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Use optimal order sizes provided by the purchasing department, adjusted to current warehouse capacity</a:t>
            </a:r>
          </a:p>
          <a:p>
            <a:r>
              <a:rPr lang="en-US" altLang="zh-TW" b="0" dirty="0" smtClean="0">
                <a:latin typeface="Calibri" pitchFamily="34" charset="0"/>
                <a:cs typeface="Calibri" pitchFamily="34" charset="0"/>
              </a:rPr>
              <a:t>Transfer vaccines between warehouses to fulfill demands and exploit price differences</a:t>
            </a:r>
          </a:p>
          <a:p>
            <a:pPr marL="0" indent="0">
              <a:buNone/>
            </a:pPr>
            <a:endParaRPr lang="en-US" altLang="zh-TW" b="0" dirty="0" smtClean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endParaRPr lang="en-US" altLang="zh-TW" b="0" dirty="0" smtClean="0">
              <a:latin typeface="Calibri" pitchFamily="34" charset="0"/>
              <a:cs typeface="Calibri" pitchFamily="34" charset="0"/>
            </a:endParaRPr>
          </a:p>
          <a:p>
            <a:endParaRPr lang="en-US" altLang="zh-TW" b="0" dirty="0" smtClean="0">
              <a:latin typeface="Calibri" pitchFamily="34" charset="0"/>
              <a:cs typeface="Calibri" pitchFamily="34" charset="0"/>
            </a:endParaRPr>
          </a:p>
          <a:p>
            <a:endParaRPr lang="zh-TW" altLang="en-US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標題 1"/>
          <p:cNvSpPr txBox="1">
            <a:spLocks/>
          </p:cNvSpPr>
          <p:nvPr/>
        </p:nvSpPr>
        <p:spPr>
          <a:xfrm>
            <a:off x="0" y="332656"/>
            <a:ext cx="9144000" cy="12241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en-US" altLang="zh-TW" sz="4000" dirty="0" smtClean="0">
                <a:solidFill>
                  <a:schemeClr val="bg1"/>
                </a:solidFill>
              </a:rPr>
              <a:t>	</a:t>
            </a:r>
            <a:r>
              <a:rPr lang="en-US" altLang="zh-TW" sz="4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Sales &amp; Logistics Department</a:t>
            </a:r>
            <a:endParaRPr lang="zh-TW" altLang="en-US" sz="4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" name="群組 9"/>
          <p:cNvGrpSpPr/>
          <p:nvPr/>
        </p:nvGrpSpPr>
        <p:grpSpPr>
          <a:xfrm>
            <a:off x="8329116" y="320968"/>
            <a:ext cx="900608" cy="1315368"/>
            <a:chOff x="8329116" y="0"/>
            <a:chExt cx="900608" cy="1315368"/>
          </a:xfrm>
        </p:grpSpPr>
        <p:pic>
          <p:nvPicPr>
            <p:cNvPr id="12" name="圖片 7"/>
            <p:cNvPicPr>
              <a:picLocks noChangeAspect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4342" y="0"/>
              <a:ext cx="749658" cy="1002450"/>
            </a:xfrm>
            <a:prstGeom prst="rect">
              <a:avLst/>
            </a:prstGeom>
          </p:spPr>
        </p:pic>
        <p:sp>
          <p:nvSpPr>
            <p:cNvPr id="13" name="文字方塊 8"/>
            <p:cNvSpPr txBox="1"/>
            <p:nvPr userDrawn="1"/>
          </p:nvSpPr>
          <p:spPr>
            <a:xfrm>
              <a:off x="8329116" y="946036"/>
              <a:ext cx="900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TW" b="1" dirty="0" smtClean="0">
                  <a:solidFill>
                    <a:schemeClr val="bg1"/>
                  </a:solidFill>
                </a:rPr>
                <a:t>JFV</a:t>
              </a:r>
              <a:r>
                <a:rPr lang="en-US" altLang="zh-TW" b="1" baseline="0" dirty="0" smtClean="0">
                  <a:solidFill>
                    <a:schemeClr val="bg1"/>
                  </a:solidFill>
                </a:rPr>
                <a:t> Co.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570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331</Words>
  <Application>Microsoft Office PowerPoint</Application>
  <PresentationFormat>On-screen Show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佈景主題</vt:lpstr>
      <vt:lpstr>Juran Flu Vaccine Co.</vt:lpstr>
      <vt:lpstr> Overview</vt:lpstr>
      <vt:lpstr> Procurement Department</vt:lpstr>
      <vt:lpstr> Methodology</vt:lpstr>
      <vt:lpstr> Data – Flu Trend</vt:lpstr>
      <vt:lpstr> Distribution of Flu Case Reports</vt:lpstr>
      <vt:lpstr> Correlation of Flu Cases between States</vt:lpstr>
      <vt:lpstr>Optimal Order Size</vt:lpstr>
      <vt:lpstr>Operations and Sales Departments</vt:lpstr>
      <vt:lpstr>Methodology</vt:lpstr>
      <vt:lpstr>Methodology</vt:lpstr>
      <vt:lpstr>Methodology</vt:lpstr>
      <vt:lpstr>Methodology</vt:lpstr>
      <vt:lpstr>Conclusion &amp; Recommendation</vt:lpstr>
      <vt:lpstr>Simulation Results</vt:lpstr>
      <vt:lpstr>Fight Influenza!</vt:lpstr>
      <vt:lpstr>Lessons Learned</vt:lpstr>
      <vt:lpstr>Thank you!!!!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Juran Flu</dc:title>
  <dc:creator>Anne</dc:creator>
  <cp:lastModifiedBy>Marc</cp:lastModifiedBy>
  <cp:revision>41</cp:revision>
  <dcterms:created xsi:type="dcterms:W3CDTF">2011-12-01T22:25:53Z</dcterms:created>
  <dcterms:modified xsi:type="dcterms:W3CDTF">2011-12-05T13:13:16Z</dcterms:modified>
</cp:coreProperties>
</file>